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33"/>
  </p:notesMasterIdLst>
  <p:sldIdLst>
    <p:sldId id="256" r:id="rId3"/>
    <p:sldId id="257" r:id="rId4"/>
    <p:sldId id="259" r:id="rId5"/>
    <p:sldId id="325" r:id="rId6"/>
    <p:sldId id="268" r:id="rId7"/>
    <p:sldId id="372" r:id="rId8"/>
    <p:sldId id="262" r:id="rId9"/>
    <p:sldId id="263" r:id="rId10"/>
    <p:sldId id="264" r:id="rId11"/>
    <p:sldId id="311" r:id="rId12"/>
    <p:sldId id="267" r:id="rId13"/>
    <p:sldId id="266" r:id="rId14"/>
    <p:sldId id="330" r:id="rId15"/>
    <p:sldId id="335" r:id="rId16"/>
    <p:sldId id="380" r:id="rId17"/>
    <p:sldId id="379" r:id="rId18"/>
    <p:sldId id="381" r:id="rId19"/>
    <p:sldId id="382" r:id="rId20"/>
    <p:sldId id="383" r:id="rId21"/>
    <p:sldId id="384" r:id="rId22"/>
    <p:sldId id="278" r:id="rId23"/>
    <p:sldId id="386" r:id="rId24"/>
    <p:sldId id="387" r:id="rId25"/>
    <p:sldId id="279" r:id="rId26"/>
    <p:sldId id="282" r:id="rId27"/>
    <p:sldId id="283" r:id="rId28"/>
    <p:sldId id="385" r:id="rId29"/>
    <p:sldId id="287" r:id="rId30"/>
    <p:sldId id="289" r:id="rId31"/>
    <p:sldId id="337" r:id="rId32"/>
  </p:sldIdLst>
  <p:sldSz cx="9144000" cy="5143500" type="screen16x9"/>
  <p:notesSz cx="6858000" cy="9144000"/>
  <p:embeddedFontLst>
    <p:embeddedFont>
      <p:font typeface="AkayaTelivigala" pitchFamily="2" charset="77"/>
      <p:regular r:id="rId34"/>
    </p:embeddedFont>
    <p:embeddedFont>
      <p:font typeface="Cambria Math" panose="02040503050406030204" pitchFamily="18" charset="0"/>
      <p:regular r:id="rId35"/>
    </p:embeddedFont>
    <p:embeddedFont>
      <p:font typeface="Helvetica Neue" panose="02000503000000020004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15"/>
    <p:restoredTop sz="97146"/>
  </p:normalViewPr>
  <p:slideViewPr>
    <p:cSldViewPr snapToGrid="0">
      <p:cViewPr varScale="1">
        <p:scale>
          <a:sx n="205" d="100"/>
          <a:sy n="205" d="100"/>
        </p:scale>
        <p:origin x="208" y="3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88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39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734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14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/>
              <a:t>Простые сценарии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5785978" cy="234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finite (|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a finite 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 unknown</a:t>
                </a:r>
                <a:r>
                  <a:rPr lang="ru-RU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deterministic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 deterministic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</a:t>
                </a:r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5785978" cy="2342244"/>
              </a:xfrm>
              <a:prstGeom prst="rect">
                <a:avLst/>
              </a:prstGeom>
              <a:blipFill>
                <a:blip r:embed="rId5"/>
                <a:stretch>
                  <a:fillRect l="-1969" t="-1622" r="-1969" b="-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Основные алгоритмы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SARSA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&gt;0,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∈1,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590550" lvl="1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двигаясь по текущей траектории из состояния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обновляя политику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𝑔𝑟𝑒𝑒𝑑𝑦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 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действием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∼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=1/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22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&gt;0,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∈1,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590550" lvl="1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двигаясь по текущей траектории из 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тояния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обновляя политику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𝑔𝑟𝑒𝑒𝑑𝑦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 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действием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∼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=1/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  <a:blipFill>
                <a:blip r:embed="rId3"/>
                <a:stretch>
                  <a:fillRect b="-7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31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SARSA vs Q-learning</a:t>
            </a:r>
            <a:endParaRPr dirty="0"/>
          </a:p>
        </p:txBody>
      </p:sp>
      <p:sp>
        <p:nvSpPr>
          <p:cNvPr id="7" name="Google Shape;311;p57">
            <a:extLst>
              <a:ext uri="{FF2B5EF4-FFF2-40B4-BE49-F238E27FC236}">
                <a16:creationId xmlns:a16="http://schemas.microsoft.com/office/drawing/2014/main" id="{8A36D44E-7C6A-5342-A463-32C67AE55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38" y="1192019"/>
            <a:ext cx="8801144" cy="372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Устанавливаем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𝑎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)=0,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𝐾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&gt;0,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𝜀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=1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Для каждого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𝑘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∈1,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𝐾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</a:t>
            </a:r>
          </a:p>
          <a:p>
            <a:pPr marL="590550" lvl="1" indent="0"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двигаясь по текущей траектории из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тояния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действуя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силу политики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Variants"/>
              </a:rPr>
              <a:t>|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и обновляя политику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𝜀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−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𝑔𝑟𝑒𝑒𝑑𝑦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получаем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𝑅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 переходим в состояние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 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действием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∼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Variants"/>
              </a:rPr>
              <a:t>|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14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STIXMathJax_Main"/>
            </a:endParaRPr>
          </a:p>
          <a:p>
            <a:pPr marL="457200" lvl="1" indent="-323850">
              <a:buSzPts val="1500"/>
              <a:buFont typeface="Roboto"/>
              <a:buChar char="●"/>
            </a:pPr>
            <a:r>
              <a:rPr lang="ru-RU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Обновляем 𝑄: </a:t>
            </a: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ru-RU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Обновляем 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𝜀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=1/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𝑘</a:t>
            </a:r>
            <a:endParaRPr lang="ru-RU" sz="16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15B193F-62F1-F44B-85D9-383DC45B3E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226221"/>
                  </p:ext>
                </p:extLst>
              </p:nvPr>
            </p:nvGraphicFramePr>
            <p:xfrm>
              <a:off x="717647" y="3219418"/>
              <a:ext cx="8086406" cy="994918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043203">
                      <a:extLst>
                        <a:ext uri="{9D8B030D-6E8A-4147-A177-3AD203B41FA5}">
                          <a16:colId xmlns:a16="http://schemas.microsoft.com/office/drawing/2014/main" val="1307011111"/>
                        </a:ext>
                      </a:extLst>
                    </a:gridCol>
                    <a:gridCol w="4043203">
                      <a:extLst>
                        <a:ext uri="{9D8B030D-6E8A-4147-A177-3AD203B41FA5}">
                          <a16:colId xmlns:a16="http://schemas.microsoft.com/office/drawing/2014/main" val="3065587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Q-learning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SARSA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769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func>
                                      <m:func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1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05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15B193F-62F1-F44B-85D9-383DC45B3E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226221"/>
                  </p:ext>
                </p:extLst>
              </p:nvPr>
            </p:nvGraphicFramePr>
            <p:xfrm>
              <a:off x="717647" y="3219418"/>
              <a:ext cx="8086406" cy="994918"/>
            </p:xfrm>
            <a:graphic>
              <a:graphicData uri="http://schemas.openxmlformats.org/drawingml/2006/table">
                <a:tbl>
                  <a:tblPr firstRow="1" bandRow="1">
                    <a:tableStyleId>{B623574C-9AE7-4070-A081-93A97D88BCA6}</a:tableStyleId>
                  </a:tblPr>
                  <a:tblGrid>
                    <a:gridCol w="4043203">
                      <a:extLst>
                        <a:ext uri="{9D8B030D-6E8A-4147-A177-3AD203B41FA5}">
                          <a16:colId xmlns:a16="http://schemas.microsoft.com/office/drawing/2014/main" val="1307011111"/>
                        </a:ext>
                      </a:extLst>
                    </a:gridCol>
                    <a:gridCol w="4043203">
                      <a:extLst>
                        <a:ext uri="{9D8B030D-6E8A-4147-A177-3AD203B41FA5}">
                          <a16:colId xmlns:a16="http://schemas.microsoft.com/office/drawing/2014/main" val="3065587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Q-learning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SARSA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769220"/>
                      </a:ext>
                    </a:extLst>
                  </a:tr>
                  <a:tr h="624078"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313" t="-60000" r="-100313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60000" r="-313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051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8772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510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Окружения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50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2C959-DC78-1C46-8723-CCE66270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0305B-C777-0F48-A036-81A51536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42" y="958237"/>
            <a:ext cx="6057133" cy="38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9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2C959-DC78-1C46-8723-CCE66270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50B2B-A753-E54F-B442-D9F9CAC9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38" y="1760796"/>
            <a:ext cx="6869124" cy="22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0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AC8-95EB-4E4E-99E2-CC711BA4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FrozenLake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8B7EA-8260-7646-BDD5-A78DFE85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885" y="1062070"/>
            <a:ext cx="3596230" cy="35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0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AC8-95EB-4E4E-99E2-CC711BA4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FrozenLake</a:t>
            </a:r>
            <a:r>
              <a:rPr lang="ru-RU" dirty="0"/>
              <a:t> - проблемы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6D982-09A4-C74E-AB97-AD3814DD38BB}"/>
              </a:ext>
            </a:extLst>
          </p:cNvPr>
          <p:cNvSpPr txBox="1"/>
          <p:nvPr/>
        </p:nvSpPr>
        <p:spPr>
          <a:xfrm>
            <a:off x="411173" y="1124779"/>
            <a:ext cx="8609977" cy="363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b="1" dirty="0"/>
              <a:t>1</a:t>
            </a:r>
            <a:r>
              <a:rPr lang="en-US" b="1" dirty="0"/>
              <a:t>. </a:t>
            </a:r>
            <a:r>
              <a:rPr lang="ru-RU" b="1" dirty="0"/>
              <a:t>Разреженность Наград: </a:t>
            </a:r>
            <a:r>
              <a:rPr lang="ru-RU" dirty="0"/>
              <a:t>В "</a:t>
            </a:r>
            <a:r>
              <a:rPr lang="en-US" dirty="0" err="1"/>
              <a:t>FrozenLake</a:t>
            </a:r>
            <a:r>
              <a:rPr lang="en-US" dirty="0"/>
              <a:t>" </a:t>
            </a:r>
            <a:r>
              <a:rPr lang="ru-RU" dirty="0"/>
              <a:t>награда получается только при достижении цели. Это означает, что большинство действий агента не приносят немедленной награды, что затрудняет обучение, так как агенту сложно понять, какие действия являются полезными.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/>
              <a:t>2. </a:t>
            </a:r>
            <a:r>
              <a:rPr lang="ru-RU" b="1" dirty="0"/>
              <a:t>Отложенные Награды:</a:t>
            </a:r>
            <a:r>
              <a:rPr lang="ru-RU" dirty="0"/>
              <a:t> Агент должен совершить серию правильных действий, прежде чем получить награду. Классический </a:t>
            </a:r>
            <a:r>
              <a:rPr lang="en-US" dirty="0"/>
              <a:t>Q-learning </a:t>
            </a:r>
            <a:r>
              <a:rPr lang="ru-RU" dirty="0" err="1"/>
              <a:t>столкивается</a:t>
            </a:r>
            <a:r>
              <a:rPr lang="ru-RU" dirty="0"/>
              <a:t> с трудностями в корректном присвоении значения действиям, которые в итоге приводят к успеху.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/>
              <a:t>3. </a:t>
            </a:r>
            <a:r>
              <a:rPr lang="ru-RU" b="1" dirty="0"/>
              <a:t>Непредсказуемость Действий: </a:t>
            </a:r>
            <a:r>
              <a:rPr lang="ru-RU" dirty="0"/>
              <a:t>В "</a:t>
            </a:r>
            <a:r>
              <a:rPr lang="en-US" dirty="0" err="1"/>
              <a:t>FrozenLake</a:t>
            </a:r>
            <a:r>
              <a:rPr lang="en-US" dirty="0"/>
              <a:t>" </a:t>
            </a:r>
            <a:r>
              <a:rPr lang="ru-RU" dirty="0"/>
              <a:t>даже правильные действия иногда приводят к случайным результатам (параметр скольжения на льду). Это усложняет задачу для </a:t>
            </a:r>
            <a:r>
              <a:rPr lang="en-US" dirty="0"/>
              <a:t>Q-learning, </a:t>
            </a:r>
            <a:r>
              <a:rPr lang="ru-RU" dirty="0"/>
              <a:t>так как алгоритм строится на предположении о стабильности окружения, где одинаковые действия приводят к одинаковым результатам.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/>
              <a:t>4. </a:t>
            </a:r>
            <a:r>
              <a:rPr lang="ru-RU" b="1" dirty="0"/>
              <a:t>Трудность в Оценке Состояний: </a:t>
            </a:r>
            <a:r>
              <a:rPr lang="ru-RU" dirty="0"/>
              <a:t>Стохастичность среды затрудняет процесс оценки состояний и определения оптимальной стратегии, особенно при ограниченном количестве попыток.</a:t>
            </a:r>
          </a:p>
        </p:txBody>
      </p:sp>
    </p:spTree>
    <p:extLst>
      <p:ext uri="{BB962C8B-B14F-4D97-AF65-F5344CB8AC3E}">
        <p14:creationId xmlns:p14="http://schemas.microsoft.com/office/powerpoint/2010/main" val="1958762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AC8-95EB-4E4E-99E2-CC711BA4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FrozenLake</a:t>
            </a:r>
            <a:r>
              <a:rPr lang="ru-RU" dirty="0"/>
              <a:t> – пути решения (в перспективе)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6D982-09A4-C74E-AB97-AD3814DD38BB}"/>
              </a:ext>
            </a:extLst>
          </p:cNvPr>
          <p:cNvSpPr txBox="1"/>
          <p:nvPr/>
        </p:nvSpPr>
        <p:spPr>
          <a:xfrm>
            <a:off x="411173" y="1124779"/>
            <a:ext cx="8609977" cy="3786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b="1" dirty="0"/>
              <a:t>1</a:t>
            </a:r>
            <a:r>
              <a:rPr lang="en-US" b="1" dirty="0"/>
              <a:t>. DQN (</a:t>
            </a:r>
            <a:r>
              <a:rPr lang="ru-RU" b="1" dirty="0"/>
              <a:t>модификации): </a:t>
            </a:r>
            <a:r>
              <a:rPr lang="ru-RU" dirty="0"/>
              <a:t>Модификации </a:t>
            </a:r>
            <a:r>
              <a:rPr lang="en-US" dirty="0"/>
              <a:t>DQN, </a:t>
            </a:r>
            <a:r>
              <a:rPr lang="ru-RU" dirty="0"/>
              <a:t>такие как </a:t>
            </a:r>
            <a:r>
              <a:rPr lang="en-US" dirty="0"/>
              <a:t>Prioritized Experience Replay</a:t>
            </a:r>
            <a:r>
              <a:rPr lang="ru-RU" dirty="0"/>
              <a:t> (</a:t>
            </a:r>
            <a:r>
              <a:rPr lang="en-US" dirty="0"/>
              <a:t>PER)</a:t>
            </a:r>
            <a:r>
              <a:rPr lang="ru-RU" dirty="0"/>
              <a:t> и </a:t>
            </a:r>
            <a:r>
              <a:rPr lang="en-US" dirty="0"/>
              <a:t>Dueling DQN (DDQN)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/>
              <a:t>2. Policy Gradient Methods: </a:t>
            </a:r>
            <a:r>
              <a:rPr lang="en-US" dirty="0"/>
              <a:t>Actor-Critic </a:t>
            </a:r>
            <a:r>
              <a:rPr lang="ru-RU" dirty="0"/>
              <a:t>алгоритмы </a:t>
            </a:r>
            <a:r>
              <a:rPr lang="en-US" dirty="0"/>
              <a:t>Advantage Actor-Critic</a:t>
            </a:r>
            <a:r>
              <a:rPr lang="ru-RU" dirty="0"/>
              <a:t> (</a:t>
            </a:r>
            <a:r>
              <a:rPr lang="en-US" dirty="0"/>
              <a:t>A</a:t>
            </a:r>
            <a:r>
              <a:rPr lang="ru-RU" dirty="0"/>
              <a:t>2</a:t>
            </a:r>
            <a:r>
              <a:rPr lang="en-US" dirty="0"/>
              <a:t>C)</a:t>
            </a:r>
            <a:r>
              <a:rPr lang="ru-RU" dirty="0"/>
              <a:t> и</a:t>
            </a:r>
            <a:r>
              <a:rPr lang="en-US" dirty="0"/>
              <a:t> Asynchronous Advantage Actor-Critic</a:t>
            </a:r>
            <a:r>
              <a:rPr lang="ru-RU" dirty="0"/>
              <a:t> (</a:t>
            </a:r>
            <a:r>
              <a:rPr lang="en-US" dirty="0"/>
              <a:t>A3C)</a:t>
            </a:r>
            <a:r>
              <a:rPr lang="ru-RU" dirty="0"/>
              <a:t>, </a:t>
            </a:r>
            <a:r>
              <a:rPr lang="en-US" dirty="0"/>
              <a:t>Proximal Policy Optimization (PPO)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/>
              <a:t>3. Monte Carlo Tree Search (MCTS) </a:t>
            </a:r>
            <a:r>
              <a:rPr lang="ru-RU" dirty="0"/>
              <a:t>в сочетании с </a:t>
            </a:r>
            <a:r>
              <a:rPr lang="en-US" dirty="0"/>
              <a:t>Deep Learning: </a:t>
            </a:r>
            <a:r>
              <a:rPr lang="ru-RU" dirty="0"/>
              <a:t>Этот подход, особенно популярный в играх типа </a:t>
            </a:r>
            <a:r>
              <a:rPr lang="en-US" dirty="0"/>
              <a:t>Go (</a:t>
            </a:r>
            <a:r>
              <a:rPr lang="ru-RU" dirty="0"/>
              <a:t>например, </a:t>
            </a:r>
            <a:r>
              <a:rPr lang="en-US" dirty="0"/>
              <a:t>AlphaGo), </a:t>
            </a:r>
            <a:r>
              <a:rPr lang="ru-RU" dirty="0"/>
              <a:t>хорошо справляется с окружениями, где награды разрежены и где важно долгосрочное планирование.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/>
              <a:t>4. Hierarchical Reinforcement Learning (HRL)</a:t>
            </a:r>
            <a:r>
              <a:rPr lang="en-US" dirty="0"/>
              <a:t>: </a:t>
            </a:r>
            <a:r>
              <a:rPr lang="ru-RU" dirty="0"/>
              <a:t>Подходы, которые разбивают сложные задачи на более простые подзадачи.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b="1" dirty="0"/>
              <a:t>5. </a:t>
            </a:r>
            <a:r>
              <a:rPr lang="en-US" b="1" dirty="0"/>
              <a:t>Curiosity-Driven Exploration:</a:t>
            </a:r>
            <a:r>
              <a:rPr lang="en-US" dirty="0"/>
              <a:t> </a:t>
            </a:r>
            <a:r>
              <a:rPr lang="ru-RU" dirty="0"/>
              <a:t>Алгоритмы, которые включают внутреннюю мотивацию или любопытство, помогают агенту исследовать среду более эффективно, что может привести к открытию редких наград.</a:t>
            </a:r>
          </a:p>
        </p:txBody>
      </p:sp>
    </p:spTree>
    <p:extLst>
      <p:ext uri="{BB962C8B-B14F-4D97-AF65-F5344CB8AC3E}">
        <p14:creationId xmlns:p14="http://schemas.microsoft.com/office/powerpoint/2010/main" val="134426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224319449"/>
              </p:ext>
            </p:extLst>
          </p:nvPr>
        </p:nvGraphicFramePr>
        <p:xfrm>
          <a:off x="952500" y="137274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Окружение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Taxi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14963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Окружение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Cliff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Окружение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FrozenLake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Кастомное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окружение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452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/>
        </p:nvGraphicFramePr>
        <p:xfrm>
          <a:off x="952500" y="1544194"/>
          <a:ext cx="7239000" cy="34930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Обучать простые алгоритмы на дискретных средах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956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26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12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.23 – 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Введение в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Deep Reinforcement Learning</a:t>
            </a:r>
            <a:endParaRPr lang="en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ru-RU" dirty="0"/>
              <a:t>Простые сценарии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3050"/>
            <a:ext cx="50955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Reinforcement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6975"/>
            <a:ext cx="3495512" cy="9307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25AA0674-F512-9F4F-BB4B-AD92C5C6C2D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8300280" y="72262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9C1998F-4E8B-F34E-B99E-DF7E32DDC358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261733" y="422649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35F41952-5547-794A-A4B5-D27356C8964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015296" y="193682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0744F57F-5683-6241-BF48-73D4D625C635}"/>
              </a:ext>
            </a:extLst>
          </p:cNvPr>
          <p:cNvPicPr preferRelativeResize="0"/>
          <p:nvPr/>
        </p:nvPicPr>
        <p:blipFill>
          <a:blip r:embed="rId4"/>
          <a:srcRect t="3037" b="3037"/>
          <a:stretch/>
        </p:blipFill>
        <p:spPr>
          <a:xfrm>
            <a:off x="6903908" y="1936825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F758404F-5313-4A48-B854-6B667B6C2207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592621" y="3340391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Знакомство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с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Reinforcement Learning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Основы работы, виртуальное окружение,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git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Ключевые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понятия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агент, среда, награда, политика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Построение модели среды и агента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Основные алгоритмы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RL: Q-learning, SARSA, Monte Carlo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54211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Обучение на простых игровых сценариях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488550" y="3001952"/>
            <a:ext cx="305639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5689AD2E-EA1A-0A42-A370-29C3321F9EA1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400694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5B42A8D1-951D-C14F-B654-44E4A80CD627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453696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4"/>
          <a:srcRect t="11003" b="11003"/>
          <a:stretch/>
        </p:blipFill>
        <p:spPr>
          <a:xfrm>
            <a:off x="687921" y="241688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5"/>
          <a:srcRect t="5740" b="5740"/>
          <a:stretch/>
        </p:blipFill>
        <p:spPr>
          <a:xfrm>
            <a:off x="687921" y="3482071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975086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30.11 -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5073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07.12 -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35128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12.12 -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57258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14.12 -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C6C0EC-11FE-144F-B8A5-9F666525D616}"/>
              </a:ext>
            </a:extLst>
          </p:cNvPr>
          <p:cNvSpPr txBox="1"/>
          <p:nvPr/>
        </p:nvSpPr>
        <p:spPr>
          <a:xfrm>
            <a:off x="1149571" y="410031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19.12 -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EC201-668E-5344-93DB-E995399209BD}"/>
              </a:ext>
            </a:extLst>
          </p:cNvPr>
          <p:cNvSpPr txBox="1"/>
          <p:nvPr/>
        </p:nvSpPr>
        <p:spPr>
          <a:xfrm>
            <a:off x="1149571" y="462653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21.12 -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6" y="4572965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4370" y="451687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93617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SARSA</a:t>
            </a:r>
          </a:p>
        </p:txBody>
      </p:sp>
      <p:sp>
        <p:nvSpPr>
          <p:cNvPr id="270" name="Google Shape;270;p52"/>
          <p:cNvSpPr/>
          <p:nvPr/>
        </p:nvSpPr>
        <p:spPr>
          <a:xfrm>
            <a:off x="786523" y="266682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99825" y="339747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Простые дискретные окружения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99825" y="409603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FrozenLake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4"/>
            <a:ext cx="600" cy="730649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86523" y="2124273"/>
            <a:ext cx="602" cy="730649"/>
          </a:xfrm>
          <a:prstGeom prst="curvedConnector3">
            <a:avLst>
              <a:gd name="adj1" fmla="val 3807342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 rot="10800000" flipH="1" flipV="1">
            <a:off x="786523" y="2854922"/>
            <a:ext cx="13302" cy="730649"/>
          </a:xfrm>
          <a:prstGeom prst="curvedConnector3">
            <a:avLst>
              <a:gd name="adj1" fmla="val -171853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7" name="Google Shape;277;p52"/>
          <p:cNvCxnSpPr>
            <a:stCxn id="271" idx="1"/>
            <a:endCxn id="272" idx="1"/>
          </p:cNvCxnSpPr>
          <p:nvPr/>
        </p:nvCxnSpPr>
        <p:spPr>
          <a:xfrm rot="10800000" flipV="1">
            <a:off x="799825" y="3585572"/>
            <a:ext cx="12700" cy="69856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49CB39-B523-8A42-8E0C-90E1643D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01" y="1205525"/>
            <a:ext cx="3381275" cy="3381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2877986829"/>
              </p:ext>
            </p:extLst>
          </p:nvPr>
        </p:nvGraphicFramePr>
        <p:xfrm>
          <a:off x="952500" y="1544194"/>
          <a:ext cx="7239000" cy="34930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Обучать простые алгоритмы на дискретных средах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85613094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простые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базу для перехода к использованию глубоких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1144</Words>
  <Application>Microsoft Macintosh PowerPoint</Application>
  <PresentationFormat>On-screen Show (16:9)</PresentationFormat>
  <Paragraphs>190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Courier New</vt:lpstr>
      <vt:lpstr>Roboto</vt:lpstr>
      <vt:lpstr>STIXMathJax_Main</vt:lpstr>
      <vt:lpstr>Symbol</vt:lpstr>
      <vt:lpstr>AkayaTelivigala</vt:lpstr>
      <vt:lpstr>Cambria Math</vt:lpstr>
      <vt:lpstr>STIXMathJax_Variants</vt:lpstr>
      <vt:lpstr>Bradley Hand</vt:lpstr>
      <vt:lpstr>Google Sans</vt:lpstr>
      <vt:lpstr>Helvetica Neue</vt:lpstr>
      <vt:lpstr>STIXMathJax_Normal-italic</vt:lpstr>
      <vt:lpstr>Светлая тема</vt:lpstr>
      <vt:lpstr>Светлая тема</vt:lpstr>
      <vt:lpstr>Reinforcement learning Простые сценарии</vt:lpstr>
      <vt:lpstr>Проверить, идет ли запись</vt:lpstr>
      <vt:lpstr>Правила вебинара</vt:lpstr>
      <vt:lpstr>Reinforcement learning. Простые сценарии 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Постановка задачи</vt:lpstr>
      <vt:lpstr>Markov Property</vt:lpstr>
      <vt:lpstr>Основные алгоритмы</vt:lpstr>
      <vt:lpstr>SARSA</vt:lpstr>
      <vt:lpstr>Q-learning</vt:lpstr>
      <vt:lpstr>SARSA vs Q-learning</vt:lpstr>
      <vt:lpstr>Вопросы?</vt:lpstr>
      <vt:lpstr>Окружения</vt:lpstr>
      <vt:lpstr>Taxi</vt:lpstr>
      <vt:lpstr>Cliff</vt:lpstr>
      <vt:lpstr>FrozenLake</vt:lpstr>
      <vt:lpstr>Практика</vt:lpstr>
      <vt:lpstr>FrozenLake - проблемы</vt:lpstr>
      <vt:lpstr>FrozenLake – пути решения (в перспективе)</vt:lpstr>
      <vt:lpstr>Практика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35</cp:revision>
  <dcterms:modified xsi:type="dcterms:W3CDTF">2023-12-21T18:03:59Z</dcterms:modified>
</cp:coreProperties>
</file>